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PROPUESTA ESTRATÉGICA · CONFIDENCIAL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ComplianceOS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El sistema operativo para el cumplimiento regulatorio en tiempo real.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063240"/>
            <a:ext cx="58521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00D4FF"/>
                </a:solidFill>
                <a:latin typeface="Aptos"/>
              </a:rPr>
              <a:t>AI-DRIVEN REGULATORY OPERATIONS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0" y="1051560"/>
            <a:ext cx="4297680" cy="438912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33488" y="1216151"/>
            <a:ext cx="389534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COMPLIANCEOS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3488" y="1645919"/>
            <a:ext cx="3895344" cy="365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INTELIGENCIA
IMPACTO
ORQUESTACIÓN
EVIDENCIA
GOBIERNO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32320" y="1051560"/>
            <a:ext cx="45720" cy="438912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534924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1">
                <a:solidFill>
                  <a:srgbClr val="9CABC1"/>
                </a:solidFill>
                <a:latin typeface="Aptos"/>
              </a:rPr>
              <a:t>POLKORP  →  strategic proposal for  →  POMELO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MOAT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No vendemos un LLM. Construimos un regulatory operating layer.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Corpus/versionado, ontology/graph, evals, workflows, evidence graph, integración y aprendizaje institucional.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Data moat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Historial normativo, mappings, entity/product context.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3063240"/>
            <a:ext cx="45720" cy="196596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52628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2744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Workflow moat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744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Obligation-control-evidence graph y aprobaciones.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26280" y="3063240"/>
            <a:ext cx="45720" cy="196596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32104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2220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Evaluation moat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220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Benchmarks, legal review, confidence y feedback loops.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21040" y="3063240"/>
            <a:ext cx="45720" cy="196596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PLAN 90 DÍAS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De validación estratégica a design partnership.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0–30 workflows; 31–60 integración; 61–90 piloto y investment path.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0–30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Seleccionar workflows, fuentes y criterios de éxito.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3063240"/>
            <a:ext cx="45720" cy="196596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52628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2744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31–60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744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Integración controlada, evals, security review y dashboards.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26280" y="3063240"/>
            <a:ext cx="45720" cy="196596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32104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2220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61–90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220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Piloto, métricas, business case y estructura de inversión.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21040" y="3063240"/>
            <a:ext cx="45720" cy="196596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EL 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Validar el strategic anchor path.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Seleccionar workflows de diseño, sponsor ejecutivo, acceso técnico controlado y explorar inversión/distribución.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3017520"/>
            <a:ext cx="3291840" cy="192024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3182112"/>
            <a:ext cx="28895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1 · DESIGN PARTNER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128" y="3611879"/>
            <a:ext cx="2889504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Elegir 2–3 workflows de alto valor.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3017520"/>
            <a:ext cx="45720" cy="19202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434840" y="3017520"/>
            <a:ext cx="3291840" cy="192024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36007" y="3182112"/>
            <a:ext cx="28895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2 · EXECUTIVE SPONSOR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36007" y="3611879"/>
            <a:ext cx="2889504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Sponsor y acceso técnico controlado.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34840" y="3017520"/>
            <a:ext cx="45720" cy="192024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046720" y="3017520"/>
            <a:ext cx="3291840" cy="192024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47888" y="3182112"/>
            <a:ext cx="28895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3 · STRATEGIC PATH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47888" y="3611879"/>
            <a:ext cx="2889504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Explorar inversión + distribución.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046720" y="3017520"/>
            <a:ext cx="45720" cy="192024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EL PROBLEMA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Payments escala con infraestructura. Compliance todavía escala con personas.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Cada país, producto y entidad multiplica interpretación, coordinación, controles y evidencia.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Fragmentación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Legal, compliance, product y ops trabajan sobre fuentes y sistemas distintos.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3063240"/>
            <a:ext cx="45720" cy="196596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52628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2744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Latencia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744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La norma cambia antes que los controles, procesos y evidencia.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26280" y="3063240"/>
            <a:ext cx="45720" cy="196596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32104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2220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Escala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220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Más países exige más coordinación; no debería exigir equipos linealmente mayores.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21040" y="3063240"/>
            <a:ext cx="45720" cy="196596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PRODUCTO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De la norma al control. Sin perder el hilo.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Regulatory change → applicability → impact → obligation → control → evidence → approval.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926080"/>
            <a:ext cx="3520440" cy="114300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7" y="309067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01 DETECCIÓN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7" y="3520440"/>
            <a:ext cx="3118104" cy="411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Monitoreo y versionado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926080"/>
            <a:ext cx="45720" cy="11430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434840" y="2926080"/>
            <a:ext cx="3520440" cy="114300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36008" y="309067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02 APLICABILIDAD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36008" y="3520440"/>
            <a:ext cx="3118104" cy="411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Entidad × producto × jurisdicción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34840" y="2926080"/>
            <a:ext cx="45720" cy="11430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229600" y="2926080"/>
            <a:ext cx="3520440" cy="114300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30768" y="309067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03 IMPACTO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30768" y="3520440"/>
            <a:ext cx="3118104" cy="411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Riesgo, obligación y cambio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00" y="2926080"/>
            <a:ext cx="45720" cy="11430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40080" y="4343400"/>
            <a:ext cx="3520440" cy="114300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7" y="450799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04 CONTROL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7" y="4937760"/>
            <a:ext cx="3118104" cy="411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Owner, deadline, policy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" y="4343400"/>
            <a:ext cx="45720" cy="114300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434840" y="4343400"/>
            <a:ext cx="3520440" cy="114300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36008" y="450799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05 EVIDENCIA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36008" y="4937760"/>
            <a:ext cx="3118104" cy="411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Audit trail nativo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434840" y="4343400"/>
            <a:ext cx="45720" cy="114300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8229600" y="4343400"/>
            <a:ext cx="3520440" cy="114300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30768" y="450799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06 APROBACIÓN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30768" y="4937760"/>
            <a:ext cx="3118104" cy="4114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Human-in-the-loop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229600" y="4343400"/>
            <a:ext cx="45720" cy="114300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TECNOLOGÍA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Arquitectura diseñada para enterprise compliance.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Fuentes oficiales, knowledge graph, model orchestration, security by design y human-in-the-loop.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880360"/>
            <a:ext cx="3520440" cy="118872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7" y="304495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Regulatory ingestion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7" y="3474720"/>
            <a:ext cx="31181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Fuentes oficiales · snapshots · diffs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880360"/>
            <a:ext cx="45720" cy="118872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434840" y="2880360"/>
            <a:ext cx="3520440" cy="118872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36008" y="304495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Knowledge graph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36008" y="3474720"/>
            <a:ext cx="31181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Entidad · licencia · producto · obligación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34840" y="2880360"/>
            <a:ext cx="45720" cy="118872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229600" y="2880360"/>
            <a:ext cx="3520440" cy="118872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30768" y="304495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Model orchestration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30768" y="3474720"/>
            <a:ext cx="31181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LLM routing · RAG · evals · grounding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00" y="2880360"/>
            <a:ext cx="45720" cy="118872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40080" y="4343400"/>
            <a:ext cx="3520440" cy="118872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7" y="450799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Security by design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7" y="4937760"/>
            <a:ext cx="31181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RBAC · isolation · audit logs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" y="4343400"/>
            <a:ext cx="45720" cy="118872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434840" y="4343400"/>
            <a:ext cx="3520440" cy="118872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36008" y="450799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Human review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36008" y="4937760"/>
            <a:ext cx="31181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Material decisions require approval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434840" y="4343400"/>
            <a:ext cx="45720" cy="118872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8229600" y="4343400"/>
            <a:ext cx="3520440" cy="118872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30768" y="4507992"/>
            <a:ext cx="311810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API layer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30768" y="4937760"/>
            <a:ext cx="31181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Product · GRC · ticketing · data stack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229600" y="4343400"/>
            <a:ext cx="45720" cy="118872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BUSINESS CASE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Una nueva capa de infraestructura, no otro dashboard.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Enterprise SaaS + API + distribución regional. Neutralidad para ampliar mercado.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Revenue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Enterprise SaaS + API + services de implementación controlados.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3063240"/>
            <a:ext cx="45720" cy="196596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52628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2744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Wedge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744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Argentina + Brasil; México como siguiente mercado natural.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26280" y="3063240"/>
            <a:ext cx="45720" cy="196596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32104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2220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Economics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220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Standalone ARR + channel economics + strategic equity upside.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21040" y="3063240"/>
            <a:ext cx="45720" cy="196596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POR QUÉ POMELO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El strategic anchor ideal para acelerar la categoría.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Distribución, contexto de producto, footprint regional y capacidad AI-native.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Distribución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Acceso a fintech, banking, crypto y cross-border.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3063240"/>
            <a:ext cx="45720" cy="196596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52628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2744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Contexto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744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Conoce dónde la regulación impacta producto y operación.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26280" y="3063240"/>
            <a:ext cx="45720" cy="196596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321040" y="3063240"/>
            <a:ext cx="34747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22208" y="3227832"/>
            <a:ext cx="30723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Velocidad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2208" y="3657600"/>
            <a:ext cx="30723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AI-native + footprint regional = time-to-market menor.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21040" y="3063240"/>
            <a:ext cx="45720" cy="196596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TESIS CENTRAL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Internal build captura valor interno. Independencia captura valor de mercado.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La integración mantiene la ventaja de Pomelo; la independencia amplía clientes, capital y enterprise value.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880360"/>
            <a:ext cx="5212080" cy="237744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3044952"/>
            <a:ext cx="480974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INTERNAL TOOL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3474720"/>
            <a:ext cx="4809744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Optimiza Pomelo
Perímetro limitado
ROI principalmente interno
Menor neutralidad percibida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2880360"/>
            <a:ext cx="45720" cy="2377440"/>
          </a:xfrm>
          <a:prstGeom prst="rect">
            <a:avLst/>
          </a:prstGeom>
          <a:solidFill>
            <a:srgbClr val="5F6E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217920" y="2880360"/>
            <a:ext cx="5212080" cy="237744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19088" y="3044952"/>
            <a:ext cx="480974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INDEPENDENT COMPLIANCEOS + POMELO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19088" y="3474720"/>
            <a:ext cx="4809744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Sirve a Pomelo
Vende vía Pomelo
Vende fuera de Pomelo
Standalone ARR + enterprise value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2880360"/>
            <a:ext cx="45720" cy="237744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057400" y="562356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49D9A3"/>
                </a:solidFill>
                <a:latin typeface="Aptos"/>
              </a:rPr>
              <a:t>Independence expands the market. Integration preserves strategic advantage.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MODELO POMELO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Cliente + Distribuidor + Inversor + Multiplicador.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Una relación diseñada para generar ROI operativo y upside societario.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3063240"/>
            <a:ext cx="25603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7" y="3227832"/>
            <a:ext cx="21579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01 CLIENTE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7" y="3657600"/>
            <a:ext cx="21579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Design partner y ROI interno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3063240"/>
            <a:ext cx="45720" cy="196596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456432" y="3063240"/>
            <a:ext cx="25603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57600" y="3227832"/>
            <a:ext cx="21579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02 DISTRIBUIDOR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0" y="3657600"/>
            <a:ext cx="21579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Canal preferente regional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56432" y="3063240"/>
            <a:ext cx="45720" cy="196596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72784" y="3063240"/>
            <a:ext cx="25603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73952" y="3227832"/>
            <a:ext cx="21579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03 INVERSOR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3952" y="3657600"/>
            <a:ext cx="21579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Equity upside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72784" y="3063240"/>
            <a:ext cx="45720" cy="196596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9089136" y="3063240"/>
            <a:ext cx="2560320" cy="196596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290304" y="3227832"/>
            <a:ext cx="215798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04 MULTIPLICADOR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90304" y="3657600"/>
            <a:ext cx="2157984" cy="1234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Stickiness y expansión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089136" y="3063240"/>
            <a:ext cx="45720" cy="196596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B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303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00D4FF"/>
                </a:solidFill>
                <a:latin typeface="Aptos"/>
              </a:rPr>
              <a:t>ESTRUCTURA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60120"/>
            <a:ext cx="1078992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4F7FB"/>
                </a:solidFill>
                <a:latin typeface="Aptos"/>
              </a:rPr>
              <a:t>Pomelo como strategic anchor. No como empresa madre.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9CABC1"/>
                </a:solidFill>
                <a:latin typeface="Aptos"/>
              </a:rPr>
              <a:t>ComplianceOS conserva IP, gobierno, contratos y data controls independientes.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926080"/>
            <a:ext cx="4297680" cy="214884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15568" y="3090672"/>
            <a:ext cx="389534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COMPLIANCEOS, INC.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" y="3520440"/>
            <a:ext cx="3895344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IP independiente
Gobierno independiente
Contratos independientes
Data controls independientes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926080"/>
            <a:ext cx="45720" cy="2148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23560" y="3703320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49D9A3"/>
                </a:solidFill>
                <a:latin typeface="Aptos"/>
              </a:rPr>
              <a:t>⇄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75120" y="2926080"/>
            <a:ext cx="4297680" cy="2148840"/>
          </a:xfrm>
          <a:prstGeom prst="roundRect">
            <a:avLst/>
          </a:prstGeom>
          <a:solidFill>
            <a:srgbClr val="0E192B"/>
          </a:solidFill>
          <a:ln>
            <a:solidFill>
              <a:srgbClr val="1D2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76288" y="3090672"/>
            <a:ext cx="389534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4F7FB"/>
                </a:solidFill>
                <a:latin typeface="Aptos"/>
              </a:rPr>
              <a:t>POMELO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76288" y="3520440"/>
            <a:ext cx="3895344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9CABC1"/>
                </a:solidFill>
                <a:latin typeface="Aptos"/>
              </a:rPr>
              <a:t>Strategic shareholder
Launch customer
Preferred distribution
Product/API integration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75120" y="2926080"/>
            <a:ext cx="45720" cy="2148840"/>
          </a:xfrm>
          <a:prstGeom prst="rect">
            <a:avLst/>
          </a:prstGeom>
          <a:solidFill>
            <a:srgbClr val="FF2D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